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77" r:id="rId1"/>
  </p:sldMasterIdLst>
  <p:notesMasterIdLst>
    <p:notesMasterId r:id="rId7"/>
  </p:notesMasterIdLst>
  <p:handoutMasterIdLst>
    <p:handoutMasterId r:id="rId8"/>
  </p:handoutMasterIdLst>
  <p:sldIdLst>
    <p:sldId id="256" r:id="rId2"/>
    <p:sldId id="268" r:id="rId3"/>
    <p:sldId id="266" r:id="rId4"/>
    <p:sldId id="265" r:id="rId5"/>
    <p:sldId id="267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40FCCC1-A314-4332-A7FD-50FD5BEA426C}" v="1" dt="2020-01-06T17:04:57.52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33"/>
    <p:restoredTop sz="93136"/>
  </p:normalViewPr>
  <p:slideViewPr>
    <p:cSldViewPr snapToGrid="0" snapToObjects="1">
      <p:cViewPr varScale="1">
        <p:scale>
          <a:sx n="40" d="100"/>
          <a:sy n="40" d="100"/>
        </p:scale>
        <p:origin x="1578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akenheimer, Rachel Neilson" userId="807726ba-4322-4378-b71d-bc912109f5e1" providerId="ADAL" clId="{6681957E-8946-4992-B59F-D2524A616C07}"/>
    <pc:docChg chg="modSld">
      <pc:chgData name="Gakenheimer, Rachel Neilson" userId="807726ba-4322-4378-b71d-bc912109f5e1" providerId="ADAL" clId="{6681957E-8946-4992-B59F-D2524A616C07}" dt="2020-01-06T17:05:04.164" v="2" actId="20577"/>
      <pc:docMkLst>
        <pc:docMk/>
      </pc:docMkLst>
      <pc:sldChg chg="modSp">
        <pc:chgData name="Gakenheimer, Rachel Neilson" userId="807726ba-4322-4378-b71d-bc912109f5e1" providerId="ADAL" clId="{6681957E-8946-4992-B59F-D2524A616C07}" dt="2020-01-06T17:05:04.164" v="2" actId="20577"/>
        <pc:sldMkLst>
          <pc:docMk/>
          <pc:sldMk cId="2477502826" sldId="267"/>
        </pc:sldMkLst>
        <pc:spChg chg="mod">
          <ac:chgData name="Gakenheimer, Rachel Neilson" userId="807726ba-4322-4378-b71d-bc912109f5e1" providerId="ADAL" clId="{6681957E-8946-4992-B59F-D2524A616C07}" dt="2020-01-06T17:05:04.164" v="2" actId="20577"/>
          <ac:spMkLst>
            <pc:docMk/>
            <pc:sldMk cId="2477502826" sldId="267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4EE255-BF30-624C-BE12-253F084BF250}" type="datetimeFigureOut">
              <a:rPr lang="en-US" smtClean="0"/>
              <a:t>1/6/2020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7FE1E7-A6A5-614B-950D-836D6ED921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97302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84C139-5D6A-C147-B3D3-25B7DE8A6CD3}" type="datetimeFigureOut">
              <a:rPr lang="en-US" smtClean="0"/>
              <a:t>1/6/2020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3AFAFD-3119-4E4E-BDE5-0EDF3634C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5588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3AFAFD-3119-4E4E-BDE5-0EDF3634C29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1546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311CC-7A88-2049-A9B1-08ADD3A2CE78}" type="datetime1">
              <a:rPr lang="en-US" smtClean="0"/>
              <a:t>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32635-671B-E54F-874A-BA0664DCB8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79530-5184-F045-BC2D-FD1E7E92F9F4}" type="datetime1">
              <a:rPr lang="en-US" smtClean="0"/>
              <a:t>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32635-671B-E54F-874A-BA0664DCB8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92F91-F4FE-2949-87C9-5F2C050C1FB9}" type="datetime1">
              <a:rPr lang="en-US" smtClean="0"/>
              <a:t>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32635-671B-E54F-874A-BA0664DCB8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4D62F-3E1D-3A46-8B46-EF072049DB48}" type="datetime1">
              <a:rPr lang="en-US" smtClean="0"/>
              <a:t>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32635-671B-E54F-874A-BA0664DCB8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CF2DB-6593-4B4E-9A63-2D5BE3E1EAD4}" type="datetime1">
              <a:rPr lang="en-US" smtClean="0"/>
              <a:t>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32635-671B-E54F-874A-BA0664DCB8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8E5F2-6108-A64A-90E2-B595C3D856DC}" type="datetime1">
              <a:rPr lang="en-US" smtClean="0"/>
              <a:t>1/6/2020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32635-671B-E54F-874A-BA0664DCB8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6553B-01B1-044E-8A5C-FCEBB01EACAE}" type="datetime1">
              <a:rPr lang="en-US" smtClean="0"/>
              <a:t>1/6/2020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32635-671B-E54F-874A-BA0664DCB8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27AF9-78CF-544C-824E-D1BB92F86A1A}" type="datetime1">
              <a:rPr lang="en-US" smtClean="0"/>
              <a:t>1/6/2020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32635-671B-E54F-874A-BA0664DCB8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F1582-22C8-A34A-809E-E9C62A46C36A}" type="datetime1">
              <a:rPr lang="en-US" smtClean="0"/>
              <a:t>1/6/2020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32635-671B-E54F-874A-BA0664DCB8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0B2DD-94AB-1A4B-8A8F-4958319EE13A}" type="datetime1">
              <a:rPr lang="en-US" smtClean="0"/>
              <a:t>1/6/2020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32635-671B-E54F-874A-BA0664DCB85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3E313-A767-E143-B554-78A3362744C7}" type="datetime1">
              <a:rPr lang="en-US" smtClean="0"/>
              <a:t>1/6/2020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4332635-671B-E54F-874A-BA0664DCB85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0524FD34-931A-174C-8E6C-0C042EE8879C}" type="datetime1">
              <a:rPr lang="en-US" smtClean="0"/>
              <a:t>1/6/2020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8" r:id="rId1"/>
    <p:sldLayoutId id="2147483879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harvard.az1.qualtrics.com/jfe/form/SV_08lkY6c6U6YCQWV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16342"/>
            <a:ext cx="7543800" cy="1339316"/>
          </a:xfrm>
        </p:spPr>
        <p:txBody>
          <a:bodyPr>
            <a:normAutofit/>
          </a:bodyPr>
          <a:lstStyle/>
          <a:p>
            <a:r>
              <a:rPr lang="en-US" sz="3600" dirty="0"/>
              <a:t>The Why, What, and How of School, Family, and Community Partnerships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09213B"/>
                </a:solidFill>
              </a:rPr>
              <a:t>A-122</a:t>
            </a:r>
          </a:p>
          <a:p>
            <a:r>
              <a:rPr lang="en-US" dirty="0">
                <a:solidFill>
                  <a:srgbClr val="09213B"/>
                </a:solidFill>
              </a:rPr>
              <a:t>Dr. Karen Mapp</a:t>
            </a:r>
          </a:p>
          <a:p>
            <a:r>
              <a:rPr lang="en-US" dirty="0">
                <a:solidFill>
                  <a:srgbClr val="09213B"/>
                </a:solidFill>
              </a:rPr>
              <a:t>Harvard Graduate School of Education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32635-671B-E54F-874A-BA0664DCB85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2480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About the Course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32635-671B-E54F-874A-BA0664DCB858}" type="slidenum">
              <a:rPr lang="en-US" smtClean="0"/>
              <a:t>2</a:t>
            </a:fld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047BE39-FCB4-4D7F-80FF-453A61B5D654}"/>
              </a:ext>
            </a:extLst>
          </p:cNvPr>
          <p:cNvSpPr txBox="1"/>
          <p:nvPr/>
        </p:nvSpPr>
        <p:spPr>
          <a:xfrm>
            <a:off x="597529" y="1656784"/>
            <a:ext cx="713413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What is the role of school, family, and community partnerships as a component of whole-school educational reform?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Why is partnership now considered an important element of whole-school reform?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What is the definition of partnership?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How are effective partnerships among school staff, parents, and community members developed and sustained? </a:t>
            </a:r>
          </a:p>
        </p:txBody>
      </p:sp>
    </p:spTree>
    <p:extLst>
      <p:ext uri="{BB962C8B-B14F-4D97-AF65-F5344CB8AC3E}">
        <p14:creationId xmlns:p14="http://schemas.microsoft.com/office/powerpoint/2010/main" val="27270732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About the Project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/>
              <a:t>Students will interview </a:t>
            </a:r>
            <a:r>
              <a:rPr lang="en-US" dirty="0"/>
              <a:t>members of your organization and “client base” and use current education theories, frameworks, and examples of promising practice in Family Engagement to examine their experience with you. </a:t>
            </a:r>
            <a:r>
              <a:rPr lang="en-US" b="1" dirty="0"/>
              <a:t> </a:t>
            </a:r>
            <a:endParaRPr lang="en-US" dirty="0"/>
          </a:p>
          <a:p>
            <a:pPr marL="114300" indent="0">
              <a:buNone/>
            </a:pPr>
            <a:endParaRPr lang="en-US" b="1" dirty="0"/>
          </a:p>
          <a:p>
            <a:r>
              <a:rPr lang="en-US" b="1" dirty="0"/>
              <a:t>The purpose </a:t>
            </a:r>
            <a:r>
              <a:rPr lang="en-US" dirty="0"/>
              <a:t>of the project is for students to be exposed to and learn from the day-to-day workings of organizations engaged in home, school, and community partnerships, and thus examine more deeply the benefits and challenges that result.</a:t>
            </a:r>
          </a:p>
          <a:p>
            <a:pPr marL="114300" indent="0">
              <a:buNone/>
            </a:pPr>
            <a:endParaRPr lang="en-US" dirty="0"/>
          </a:p>
          <a:p>
            <a:r>
              <a:rPr lang="en-US" b="1" dirty="0"/>
              <a:t>The deliverable </a:t>
            </a:r>
            <a:r>
              <a:rPr lang="en-US" dirty="0"/>
              <a:t>for the project will be a 2- to 3-page executive summary of their experience that will generate new insights and understandings into the dynamics of your organization.</a:t>
            </a:r>
          </a:p>
          <a:p>
            <a:pPr marL="114300" indent="0">
              <a:buNone/>
            </a:pPr>
            <a:endParaRPr lang="en-US" dirty="0"/>
          </a:p>
          <a:p>
            <a:r>
              <a:rPr lang="en-US" b="1" dirty="0"/>
              <a:t>The responsibility of your organization </a:t>
            </a:r>
            <a:r>
              <a:rPr lang="en-US" dirty="0"/>
              <a:t>will be to</a:t>
            </a:r>
            <a:r>
              <a:rPr lang="en-US" b="1" dirty="0"/>
              <a:t> </a:t>
            </a:r>
            <a:r>
              <a:rPr lang="en-US" dirty="0"/>
              <a:t>set up interviews for the students and identifying any meetings or events the students are invited to attend.</a:t>
            </a:r>
          </a:p>
          <a:p>
            <a:pPr marL="114300" indent="0">
              <a:buNone/>
            </a:pPr>
            <a:endParaRPr lang="en-US" dirty="0"/>
          </a:p>
          <a:p>
            <a:r>
              <a:rPr lang="en-US" b="1" dirty="0"/>
              <a:t>The main time commitment </a:t>
            </a:r>
            <a:r>
              <a:rPr lang="en-US" dirty="0"/>
              <a:t>will be based </a:t>
            </a:r>
            <a:r>
              <a:rPr lang="en-US"/>
              <a:t>on 3-4 </a:t>
            </a:r>
            <a:r>
              <a:rPr lang="en-US" dirty="0"/>
              <a:t>team visits to your site, which may include (depending on availability, suitability, and agreement of the site) site visits; conversations and/or interviews with executive directors, staff, parents, students, teachers, or other partners; and/or observation of an event or meeting.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32635-671B-E54F-874A-BA0664DCB85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3209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Timeline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32635-671B-E54F-874A-BA0664DCB858}" type="slidenum">
              <a:rPr lang="en-US" smtClean="0"/>
              <a:t>4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0329761"/>
              </p:ext>
            </p:extLst>
          </p:nvPr>
        </p:nvGraphicFramePr>
        <p:xfrm>
          <a:off x="587020" y="1396998"/>
          <a:ext cx="7597424" cy="49341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9405">
                  <a:extLst>
                    <a:ext uri="{9D8B030D-6E8A-4147-A177-3AD203B41FA5}">
                      <a16:colId xmlns:a16="http://schemas.microsoft.com/office/drawing/2014/main" val="956926042"/>
                    </a:ext>
                  </a:extLst>
                </a:gridCol>
                <a:gridCol w="5478019">
                  <a:extLst>
                    <a:ext uri="{9D8B030D-6E8A-4147-A177-3AD203B41FA5}">
                      <a16:colId xmlns:a16="http://schemas.microsoft.com/office/drawing/2014/main" val="1002146194"/>
                    </a:ext>
                  </a:extLst>
                </a:gridCol>
              </a:tblGrid>
              <a:tr h="581072">
                <a:tc>
                  <a:txBody>
                    <a:bodyPr/>
                    <a:lstStyle/>
                    <a:p>
                      <a:r>
                        <a:rPr lang="en-US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Activity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2304010"/>
                  </a:ext>
                </a:extLst>
              </a:tr>
              <a:tr h="821103">
                <a:tc>
                  <a:txBody>
                    <a:bodyPr/>
                    <a:lstStyle/>
                    <a:p>
                      <a:r>
                        <a:rPr lang="en-US" dirty="0"/>
                        <a:t>Between</a:t>
                      </a:r>
                      <a:r>
                        <a:rPr lang="en-US" baseline="0" dirty="0"/>
                        <a:t> Jan 30-</a:t>
                      </a:r>
                    </a:p>
                    <a:p>
                      <a:r>
                        <a:rPr lang="en-US" baseline="0" dirty="0"/>
                        <a:t>Feb 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r>
                        <a:rPr lang="en-US" sz="1600" dirty="0"/>
                        <a:t>Students enroll in</a:t>
                      </a:r>
                      <a:r>
                        <a:rPr lang="en-US" sz="1600" baseline="0" dirty="0"/>
                        <a:t> the class, groups of 4-5 students are matched with a partner organization, and make contact to set up a first phone call 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4667911"/>
                  </a:ext>
                </a:extLst>
              </a:tr>
              <a:tr h="1030443">
                <a:tc>
                  <a:txBody>
                    <a:bodyPr/>
                    <a:lstStyle/>
                    <a:p>
                      <a:r>
                        <a:rPr lang="en-US" dirty="0"/>
                        <a:t>Between Feb</a:t>
                      </a:r>
                      <a:r>
                        <a:rPr lang="en-US" baseline="0" dirty="0"/>
                        <a:t> 22-March 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r>
                        <a:rPr lang="en-US" sz="1600" dirty="0"/>
                        <a:t>Students</a:t>
                      </a:r>
                      <a:r>
                        <a:rPr lang="en-US" sz="1600" baseline="0" dirty="0"/>
                        <a:t> and partner organizations hold introductory meetings to meet and establish question group will address. </a:t>
                      </a:r>
                      <a:r>
                        <a:rPr lang="en-US" sz="1600" dirty="0"/>
                        <a:t>Students will request</a:t>
                      </a:r>
                      <a:r>
                        <a:rPr lang="en-US" sz="1600" baseline="0" dirty="0"/>
                        <a:t> the names and contact information of 2-3 other stakeholders in the organization and “client base” to speak with 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7803679"/>
                  </a:ext>
                </a:extLst>
              </a:tr>
              <a:tr h="821103">
                <a:tc>
                  <a:txBody>
                    <a:bodyPr/>
                    <a:lstStyle/>
                    <a:p>
                      <a:r>
                        <a:rPr lang="en-US" dirty="0"/>
                        <a:t>Between</a:t>
                      </a:r>
                      <a:r>
                        <a:rPr lang="en-US" baseline="0" dirty="0"/>
                        <a:t> Mar 15 – Apr 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spcAft>
                          <a:spcPts val="12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600" dirty="0"/>
                        <a:t>Students</a:t>
                      </a:r>
                      <a:r>
                        <a:rPr lang="en-US" sz="1600" baseline="0" dirty="0"/>
                        <a:t> interview various organization members and members of your “client base”.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0024647"/>
                  </a:ext>
                </a:extLst>
              </a:tr>
              <a:tr h="821103">
                <a:tc>
                  <a:txBody>
                    <a:bodyPr/>
                    <a:lstStyle/>
                    <a:p>
                      <a:r>
                        <a:rPr lang="en-US" dirty="0"/>
                        <a:t>Between</a:t>
                      </a:r>
                      <a:r>
                        <a:rPr lang="en-US" baseline="0" dirty="0"/>
                        <a:t> Apr 15-30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spcAft>
                          <a:spcPts val="12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600" dirty="0"/>
                        <a:t>Students send draft materials for partner organization</a:t>
                      </a:r>
                      <a:r>
                        <a:rPr lang="en-US" sz="1600" baseline="0" dirty="0"/>
                        <a:t> to review and give feedback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5929920"/>
                  </a:ext>
                </a:extLst>
              </a:tr>
              <a:tr h="821103">
                <a:tc>
                  <a:txBody>
                    <a:bodyPr/>
                    <a:lstStyle/>
                    <a:p>
                      <a:r>
                        <a:rPr lang="en-US" dirty="0"/>
                        <a:t>May 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spcAft>
                          <a:spcPts val="12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600" dirty="0"/>
                        <a:t>Students</a:t>
                      </a:r>
                      <a:r>
                        <a:rPr lang="en-US" sz="1600" baseline="0" dirty="0"/>
                        <a:t> submit the final Executive Summary to you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3029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26620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285" y="1600200"/>
            <a:ext cx="8048504" cy="48006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/>
              <a:t>Rachel Gakenheimer</a:t>
            </a:r>
          </a:p>
          <a:p>
            <a:pPr marL="114300" indent="0">
              <a:buNone/>
            </a:pPr>
            <a:r>
              <a:rPr lang="en-US" dirty="0">
                <a:solidFill>
                  <a:srgbClr val="0070C0"/>
                </a:solidFill>
              </a:rPr>
              <a:t>rachel_gakenheimer@gse.harvard.edu </a:t>
            </a:r>
          </a:p>
          <a:p>
            <a:pPr marL="114300" indent="0">
              <a:buNone/>
            </a:pPr>
            <a:endParaRPr lang="en-US" dirty="0">
              <a:solidFill>
                <a:srgbClr val="0070C0"/>
              </a:solidFill>
            </a:endParaRPr>
          </a:p>
          <a:p>
            <a:pPr marL="114300" indent="0">
              <a:buNone/>
            </a:pPr>
            <a:r>
              <a:rPr lang="en-US" dirty="0"/>
              <a:t>*******************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/>
              <a:t>Ready to sign up?</a:t>
            </a:r>
          </a:p>
          <a:p>
            <a:pPr marL="114300" indent="0">
              <a:buNone/>
            </a:pPr>
            <a:r>
              <a:rPr lang="en-US" dirty="0">
                <a:hlinkClick r:id="rId3"/>
              </a:rPr>
              <a:t>https://harvard.az1.qualtrics.com/jfe/form/SV_08lkY6c6U6YCQWV</a:t>
            </a:r>
            <a:endParaRPr lang="en-US" dirty="0"/>
          </a:p>
          <a:p>
            <a:pPr marL="114300" indent="0">
              <a:buNone/>
            </a:pPr>
            <a:endParaRPr lang="en-US"/>
          </a:p>
          <a:p>
            <a:pPr marL="114300" indent="0">
              <a:buNone/>
            </a:pPr>
            <a:r>
              <a:rPr lang="en-US"/>
              <a:t>Thank </a:t>
            </a:r>
            <a:r>
              <a:rPr lang="en-US" dirty="0"/>
              <a:t>you!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32635-671B-E54F-874A-BA0664DCB85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5028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935</TotalTime>
  <Words>453</Words>
  <Application>Microsoft Office PowerPoint</Application>
  <PresentationFormat>On-screen Show (4:3)</PresentationFormat>
  <Paragraphs>53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Cambria</vt:lpstr>
      <vt:lpstr>Adjacency</vt:lpstr>
      <vt:lpstr>The Why, What, and How of School, Family, and Community Partnerships</vt:lpstr>
      <vt:lpstr>About the Course</vt:lpstr>
      <vt:lpstr>About the Project</vt:lpstr>
      <vt:lpstr>Timeline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 from Practice: Continuous Improvement and Evaluation</dc:title>
  <dc:creator>Candice Bocala</dc:creator>
  <cp:lastModifiedBy>Gakenheimer, Rachel Neilson</cp:lastModifiedBy>
  <cp:revision>45</cp:revision>
  <dcterms:created xsi:type="dcterms:W3CDTF">2014-01-20T21:13:49Z</dcterms:created>
  <dcterms:modified xsi:type="dcterms:W3CDTF">2020-01-06T17:05:06Z</dcterms:modified>
</cp:coreProperties>
</file>